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906000" cy="6858000" type="A4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660066"/>
    <a:srgbClr val="0000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068" autoAdjust="0"/>
    <p:restoredTop sz="94660"/>
  </p:normalViewPr>
  <p:slideViewPr>
    <p:cSldViewPr>
      <p:cViewPr varScale="1">
        <p:scale>
          <a:sx n="69" d="100"/>
          <a:sy n="69" d="100"/>
        </p:scale>
        <p:origin x="-636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6939E-A636-4F0D-83D4-938CFFD608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8AD73A-DFB3-4EE7-BE13-C7862D3A79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791BC-07AF-4241-A127-2CEE234C35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95300" y="1600200"/>
            <a:ext cx="43815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029200" y="1600200"/>
            <a:ext cx="43815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95300" y="3940175"/>
            <a:ext cx="43815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29200" y="3940175"/>
            <a:ext cx="43815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95300" y="6246813"/>
            <a:ext cx="2311400" cy="47466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384550" y="6246813"/>
            <a:ext cx="3136900" cy="47466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99300" y="6246813"/>
            <a:ext cx="2311400" cy="474662"/>
          </a:xfrm>
        </p:spPr>
        <p:txBody>
          <a:bodyPr/>
          <a:lstStyle>
            <a:lvl1pPr>
              <a:defRPr/>
            </a:lvl1pPr>
          </a:lstStyle>
          <a:p>
            <a:fld id="{042F45A0-BC91-45DE-9709-CA14B4864D7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58692-B5EA-43AE-9A0E-F850332C80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90A22-5D2F-4E1A-A464-017D19C6DE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A7C28-CD05-4DC5-B07B-102D605C14F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842ED5-7B71-49CC-9D32-1F9710536D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CA5F1-C6D7-45BF-BB99-F7B7950991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9F15C-191C-4B92-A202-F9AC83717E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1DE8C-69FA-4E9D-AE3B-1CD0E73DBA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2C4FC-E885-4621-A43D-91650411F1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67" tIns="47884" rIns="95767" bIns="4788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67" tIns="47884" rIns="95767" bIns="478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6813"/>
            <a:ext cx="23114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67" tIns="47884" rIns="95767" bIns="47884" numCol="1" anchor="t" anchorCtr="0" compatLnSpc="1">
            <a:prstTxWarp prst="textNoShape">
              <a:avLst/>
            </a:prstTxWarp>
          </a:bodyPr>
          <a:lstStyle>
            <a:lvl1pPr defTabSz="957263">
              <a:defRPr sz="15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6813"/>
            <a:ext cx="31369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67" tIns="47884" rIns="95767" bIns="47884" numCol="1" anchor="t" anchorCtr="0" compatLnSpc="1">
            <a:prstTxWarp prst="textNoShape">
              <a:avLst/>
            </a:prstTxWarp>
          </a:bodyPr>
          <a:lstStyle>
            <a:lvl1pPr algn="ctr" defTabSz="957263">
              <a:defRPr sz="15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6813"/>
            <a:ext cx="23114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67" tIns="47884" rIns="95767" bIns="47884" numCol="1" anchor="t" anchorCtr="0" compatLnSpc="1">
            <a:prstTxWarp prst="textNoShape">
              <a:avLst/>
            </a:prstTxWarp>
          </a:bodyPr>
          <a:lstStyle>
            <a:lvl1pPr algn="r" defTabSz="957263">
              <a:defRPr sz="1500"/>
            </a:lvl1pPr>
          </a:lstStyle>
          <a:p>
            <a:fld id="{EA695569-5CAC-4170-9091-847E9C3275E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2pPr>
      <a:lvl3pPr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3pPr>
      <a:lvl4pPr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4pPr>
      <a:lvl5pPr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9pPr>
    </p:titleStyle>
    <p:bodyStyle>
      <a:lvl1pPr marL="358775" indent="-358775" algn="l" defTabSz="957263" rtl="0" fontAlgn="base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300038" algn="l" defTabSz="957263" rtl="0" fontAlgn="base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96975" indent="-239713" algn="l" defTabSz="957263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76400" indent="-239713" algn="l" defTabSz="957263" rtl="0" fontAlgn="base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1542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6114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30686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5258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39830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http://www.fsb.ru/foto/bomb/banka.jpg" TargetMode="External"/><Relationship Id="rId10" Type="http://schemas.openxmlformats.org/officeDocument/2006/relationships/image" Target="../media/image8.jpeg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7" name="Text Box 353"/>
          <p:cNvSpPr txBox="1">
            <a:spLocks noChangeArrowheads="1"/>
          </p:cNvSpPr>
          <p:nvPr/>
        </p:nvSpPr>
        <p:spPr bwMode="auto">
          <a:xfrm>
            <a:off x="206375" y="217488"/>
            <a:ext cx="9429750" cy="369887"/>
          </a:xfrm>
          <a:prstGeom prst="rect">
            <a:avLst/>
          </a:prstGeom>
          <a:gradFill rotWithShape="1">
            <a:gsLst>
              <a:gs pos="0">
                <a:srgbClr val="FFE0B3"/>
              </a:gs>
              <a:gs pos="100000">
                <a:srgbClr val="FFD5D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957263">
              <a:spcAft>
                <a:spcPts val="450"/>
              </a:spcAft>
              <a:tabLst>
                <a:tab pos="9499600" algn="l"/>
              </a:tabLst>
            </a:pPr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ОСТОРОЖНО – ТЕРРОРИЗМ!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09550" y="193675"/>
            <a:ext cx="9429750" cy="6172200"/>
          </a:xfrm>
          <a:prstGeom prst="rect">
            <a:avLst/>
          </a:prstGeom>
          <a:noFill/>
          <a:ln w="57150" cmpd="thickThin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188913" y="6399213"/>
            <a:ext cx="9396412" cy="284162"/>
            <a:chOff x="182" y="6286"/>
            <a:chExt cx="9036" cy="278"/>
          </a:xfrm>
        </p:grpSpPr>
        <p:grpSp>
          <p:nvGrpSpPr>
            <p:cNvPr id="11269" name="Group 5"/>
            <p:cNvGrpSpPr>
              <a:grpSpLocks/>
            </p:cNvGrpSpPr>
            <p:nvPr/>
          </p:nvGrpSpPr>
          <p:grpSpPr bwMode="auto">
            <a:xfrm>
              <a:off x="182" y="6286"/>
              <a:ext cx="2873" cy="278"/>
              <a:chOff x="182" y="6286"/>
              <a:chExt cx="2873" cy="278"/>
            </a:xfrm>
          </p:grpSpPr>
          <p:grpSp>
            <p:nvGrpSpPr>
              <p:cNvPr id="11270" name="Group 6"/>
              <p:cNvGrpSpPr>
                <a:grpSpLocks/>
              </p:cNvGrpSpPr>
              <p:nvPr/>
            </p:nvGrpSpPr>
            <p:grpSpPr bwMode="auto">
              <a:xfrm>
                <a:off x="182" y="6364"/>
                <a:ext cx="2873" cy="155"/>
                <a:chOff x="12790" y="15691"/>
                <a:chExt cx="10457" cy="365"/>
              </a:xfrm>
            </p:grpSpPr>
            <p:sp>
              <p:nvSpPr>
                <p:cNvPr id="11271" name="Rectangle 7"/>
                <p:cNvSpPr>
                  <a:spLocks noChangeArrowheads="1"/>
                </p:cNvSpPr>
                <p:nvPr/>
              </p:nvSpPr>
              <p:spPr bwMode="auto">
                <a:xfrm>
                  <a:off x="12865" y="15792"/>
                  <a:ext cx="10320" cy="170"/>
                </a:xfrm>
                <a:prstGeom prst="rect">
                  <a:avLst/>
                </a:prstGeom>
                <a:solidFill>
                  <a:srgbClr val="FF9900"/>
                </a:solidFill>
                <a:ln w="9525" algn="ctr">
                  <a:solidFill>
                    <a:srgbClr val="FF99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272" name="Rectangle 8"/>
                <p:cNvSpPr>
                  <a:spLocks noChangeArrowheads="1"/>
                </p:cNvSpPr>
                <p:nvPr/>
              </p:nvSpPr>
              <p:spPr bwMode="auto">
                <a:xfrm>
                  <a:off x="12865" y="15853"/>
                  <a:ext cx="10320" cy="57"/>
                </a:xfrm>
                <a:prstGeom prst="rect">
                  <a:avLst/>
                </a:prstGeom>
                <a:solidFill>
                  <a:srgbClr val="3366FF"/>
                </a:solidFill>
                <a:ln w="9525" algn="ctr">
                  <a:solidFill>
                    <a:srgbClr val="3366FF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273" name="AutoShape 9"/>
                <p:cNvSpPr>
                  <a:spLocks noChangeAspect="1" noChangeArrowheads="1"/>
                </p:cNvSpPr>
                <p:nvPr/>
              </p:nvSpPr>
              <p:spPr bwMode="auto">
                <a:xfrm rot="16200000" flipH="1">
                  <a:off x="22983" y="15793"/>
                  <a:ext cx="351" cy="176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274" name="AutoShape 10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12702" y="15779"/>
                  <a:ext cx="351" cy="176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75" name="Group 11"/>
              <p:cNvGrpSpPr>
                <a:grpSpLocks noChangeAspect="1"/>
              </p:cNvGrpSpPr>
              <p:nvPr/>
            </p:nvGrpSpPr>
            <p:grpSpPr bwMode="auto">
              <a:xfrm>
                <a:off x="2461" y="6286"/>
                <a:ext cx="306" cy="278"/>
                <a:chOff x="2425" y="345"/>
                <a:chExt cx="1292" cy="1206"/>
              </a:xfrm>
            </p:grpSpPr>
            <p:pic>
              <p:nvPicPr>
                <p:cNvPr id="11276" name="Picture 12" descr="BOOK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lum bright="-12000" contrast="36000"/>
                </a:blip>
                <a:srcRect/>
                <a:stretch>
                  <a:fillRect/>
                </a:stretch>
              </p:blipFill>
              <p:spPr bwMode="auto">
                <a:xfrm>
                  <a:off x="2425" y="654"/>
                  <a:ext cx="1292" cy="6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11277" name="Group 13"/>
                <p:cNvGrpSpPr>
                  <a:grpSpLocks noChangeAspect="1"/>
                </p:cNvGrpSpPr>
                <p:nvPr/>
              </p:nvGrpSpPr>
              <p:grpSpPr bwMode="auto">
                <a:xfrm>
                  <a:off x="2762" y="345"/>
                  <a:ext cx="635" cy="1206"/>
                  <a:chOff x="4473" y="921"/>
                  <a:chExt cx="3517" cy="4809"/>
                </a:xfrm>
              </p:grpSpPr>
              <p:grpSp>
                <p:nvGrpSpPr>
                  <p:cNvPr id="11278" name="Group 14"/>
                  <p:cNvGrpSpPr>
                    <a:grpSpLocks noChangeAspect="1"/>
                  </p:cNvGrpSpPr>
                  <p:nvPr/>
                </p:nvGrpSpPr>
                <p:grpSpPr bwMode="auto">
                  <a:xfrm rot="-13410320">
                    <a:off x="6608" y="3390"/>
                    <a:ext cx="258" cy="885"/>
                    <a:chOff x="6018" y="921"/>
                    <a:chExt cx="462" cy="2132"/>
                  </a:xfrm>
                </p:grpSpPr>
                <p:sp>
                  <p:nvSpPr>
                    <p:cNvPr id="11279" name="AutoShape 15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246" y="921"/>
                      <a:ext cx="234" cy="2126"/>
                    </a:xfrm>
                    <a:prstGeom prst="rtTriangl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80" name="AutoShape 16"/>
                    <p:cNvSpPr>
                      <a:spLocks noChangeAspect="1" noChangeArrowheads="1"/>
                    </p:cNvSpPr>
                    <p:nvPr/>
                  </p:nvSpPr>
                  <p:spPr bwMode="auto">
                    <a:xfrm flipH="1">
                      <a:off x="6018" y="927"/>
                      <a:ext cx="234" cy="2126"/>
                    </a:xfrm>
                    <a:prstGeom prst="rtTriangle">
                      <a:avLst/>
                    </a:prstGeom>
                    <a:solidFill>
                      <a:srgbClr val="EAEAEA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1281" name="Group 17"/>
                  <p:cNvGrpSpPr>
                    <a:grpSpLocks noChangeAspect="1"/>
                  </p:cNvGrpSpPr>
                  <p:nvPr/>
                </p:nvGrpSpPr>
                <p:grpSpPr bwMode="auto">
                  <a:xfrm rot="-8010320" flipH="1" flipV="1">
                    <a:off x="6630" y="2357"/>
                    <a:ext cx="258" cy="885"/>
                    <a:chOff x="6018" y="921"/>
                    <a:chExt cx="462" cy="2132"/>
                  </a:xfrm>
                </p:grpSpPr>
                <p:sp>
                  <p:nvSpPr>
                    <p:cNvPr id="11282" name="AutoShape 1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246" y="921"/>
                      <a:ext cx="234" cy="2126"/>
                    </a:xfrm>
                    <a:prstGeom prst="rtTriangl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83" name="AutoShape 19"/>
                    <p:cNvSpPr>
                      <a:spLocks noChangeAspect="1" noChangeArrowheads="1"/>
                    </p:cNvSpPr>
                    <p:nvPr/>
                  </p:nvSpPr>
                  <p:spPr bwMode="auto">
                    <a:xfrm flipH="1">
                      <a:off x="6018" y="927"/>
                      <a:ext cx="234" cy="2126"/>
                    </a:xfrm>
                    <a:prstGeom prst="rtTriangle">
                      <a:avLst/>
                    </a:prstGeom>
                    <a:solidFill>
                      <a:srgbClr val="EAEAEA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1284" name="Group 20"/>
                  <p:cNvGrpSpPr>
                    <a:grpSpLocks noChangeAspect="1"/>
                  </p:cNvGrpSpPr>
                  <p:nvPr/>
                </p:nvGrpSpPr>
                <p:grpSpPr bwMode="auto">
                  <a:xfrm rot="-8010320">
                    <a:off x="5575" y="3362"/>
                    <a:ext cx="258" cy="885"/>
                    <a:chOff x="6018" y="921"/>
                    <a:chExt cx="462" cy="2132"/>
                  </a:xfrm>
                </p:grpSpPr>
                <p:sp>
                  <p:nvSpPr>
                    <p:cNvPr id="11285" name="AutoShape 2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246" y="921"/>
                      <a:ext cx="234" cy="2126"/>
                    </a:xfrm>
                    <a:prstGeom prst="rtTriangl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86" name="AutoShape 22"/>
                    <p:cNvSpPr>
                      <a:spLocks noChangeAspect="1" noChangeArrowheads="1"/>
                    </p:cNvSpPr>
                    <p:nvPr/>
                  </p:nvSpPr>
                  <p:spPr bwMode="auto">
                    <a:xfrm flipH="1">
                      <a:off x="6018" y="927"/>
                      <a:ext cx="234" cy="2126"/>
                    </a:xfrm>
                    <a:prstGeom prst="rtTriangle">
                      <a:avLst/>
                    </a:prstGeom>
                    <a:solidFill>
                      <a:srgbClr val="EAEAEA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1287" name="Group 23"/>
                  <p:cNvGrpSpPr>
                    <a:grpSpLocks noChangeAspect="1"/>
                  </p:cNvGrpSpPr>
                  <p:nvPr/>
                </p:nvGrpSpPr>
                <p:grpSpPr bwMode="auto">
                  <a:xfrm rot="-13410320" flipH="1" flipV="1">
                    <a:off x="5593" y="2358"/>
                    <a:ext cx="258" cy="885"/>
                    <a:chOff x="6018" y="921"/>
                    <a:chExt cx="462" cy="2132"/>
                  </a:xfrm>
                </p:grpSpPr>
                <p:sp>
                  <p:nvSpPr>
                    <p:cNvPr id="11288" name="AutoShape 2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246" y="921"/>
                      <a:ext cx="234" cy="2126"/>
                    </a:xfrm>
                    <a:prstGeom prst="rtTriangl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89" name="AutoShape 25"/>
                    <p:cNvSpPr>
                      <a:spLocks noChangeAspect="1" noChangeArrowheads="1"/>
                    </p:cNvSpPr>
                    <p:nvPr/>
                  </p:nvSpPr>
                  <p:spPr bwMode="auto">
                    <a:xfrm flipH="1">
                      <a:off x="6018" y="927"/>
                      <a:ext cx="234" cy="2126"/>
                    </a:xfrm>
                    <a:prstGeom prst="rtTriangle">
                      <a:avLst/>
                    </a:prstGeom>
                    <a:solidFill>
                      <a:srgbClr val="EAEAEA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1290" name="Group 2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018" y="921"/>
                    <a:ext cx="462" cy="2132"/>
                    <a:chOff x="6018" y="921"/>
                    <a:chExt cx="462" cy="2132"/>
                  </a:xfrm>
                </p:grpSpPr>
                <p:sp>
                  <p:nvSpPr>
                    <p:cNvPr id="11291" name="AutoShape 2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246" y="921"/>
                      <a:ext cx="234" cy="2126"/>
                    </a:xfrm>
                    <a:prstGeom prst="rtTriangl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92" name="AutoShape 28"/>
                    <p:cNvSpPr>
                      <a:spLocks noChangeAspect="1" noChangeArrowheads="1"/>
                    </p:cNvSpPr>
                    <p:nvPr/>
                  </p:nvSpPr>
                  <p:spPr bwMode="auto">
                    <a:xfrm flipH="1">
                      <a:off x="6018" y="927"/>
                      <a:ext cx="234" cy="2126"/>
                    </a:xfrm>
                    <a:prstGeom prst="rtTriangle">
                      <a:avLst/>
                    </a:prstGeom>
                    <a:solidFill>
                      <a:srgbClr val="EAEAEA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1293" name="AutoShape 29"/>
                  <p:cNvSpPr>
                    <a:spLocks noChangeAspect="1" noChangeArrowheads="1"/>
                  </p:cNvSpPr>
                  <p:nvPr/>
                </p:nvSpPr>
                <p:spPr bwMode="auto">
                  <a:xfrm flipV="1">
                    <a:off x="6235" y="3604"/>
                    <a:ext cx="234" cy="2126"/>
                  </a:xfrm>
                  <a:prstGeom prst="rtTriangle">
                    <a:avLst/>
                  </a:prstGeom>
                  <a:solidFill>
                    <a:srgbClr val="EAEAEA"/>
                  </a:solidFill>
                  <a:ln w="9525">
                    <a:solidFill>
                      <a:srgbClr val="333399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294" name="AutoShape 30"/>
                  <p:cNvSpPr>
                    <a:spLocks noChangeAspect="1" noChangeArrowheads="1"/>
                  </p:cNvSpPr>
                  <p:nvPr/>
                </p:nvSpPr>
                <p:spPr bwMode="auto">
                  <a:xfrm flipH="1" flipV="1">
                    <a:off x="6007" y="3598"/>
                    <a:ext cx="234" cy="2126"/>
                  </a:xfrm>
                  <a:prstGeom prst="rtTriangl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333399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11295" name="Group 31"/>
                  <p:cNvGrpSpPr>
                    <a:grpSpLocks noChangeAspect="1"/>
                  </p:cNvGrpSpPr>
                  <p:nvPr/>
                </p:nvGrpSpPr>
                <p:grpSpPr bwMode="auto">
                  <a:xfrm rot="5400000">
                    <a:off x="7011" y="2568"/>
                    <a:ext cx="462" cy="1496"/>
                    <a:chOff x="6018" y="921"/>
                    <a:chExt cx="462" cy="2132"/>
                  </a:xfrm>
                </p:grpSpPr>
                <p:sp>
                  <p:nvSpPr>
                    <p:cNvPr id="11296" name="AutoShape 3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246" y="921"/>
                      <a:ext cx="234" cy="2126"/>
                    </a:xfrm>
                    <a:prstGeom prst="rtTriangl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97" name="AutoShape 33"/>
                    <p:cNvSpPr>
                      <a:spLocks noChangeAspect="1" noChangeArrowheads="1"/>
                    </p:cNvSpPr>
                    <p:nvPr/>
                  </p:nvSpPr>
                  <p:spPr bwMode="auto">
                    <a:xfrm flipH="1">
                      <a:off x="6018" y="927"/>
                      <a:ext cx="234" cy="2126"/>
                    </a:xfrm>
                    <a:prstGeom prst="rtTriangle">
                      <a:avLst/>
                    </a:prstGeom>
                    <a:solidFill>
                      <a:srgbClr val="EAEAEA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1298" name="AutoShape 34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5102" y="2672"/>
                    <a:ext cx="234" cy="1492"/>
                  </a:xfrm>
                  <a:prstGeom prst="rtTriangle">
                    <a:avLst/>
                  </a:prstGeom>
                  <a:solidFill>
                    <a:srgbClr val="EAEAEA"/>
                  </a:solidFill>
                  <a:ln w="9525">
                    <a:solidFill>
                      <a:srgbClr val="333399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299" name="AutoShape 35"/>
                  <p:cNvSpPr>
                    <a:spLocks noChangeAspect="1" noChangeArrowheads="1"/>
                  </p:cNvSpPr>
                  <p:nvPr/>
                </p:nvSpPr>
                <p:spPr bwMode="auto">
                  <a:xfrm rot="-5400000">
                    <a:off x="5106" y="2444"/>
                    <a:ext cx="234" cy="1492"/>
                  </a:xfrm>
                  <a:prstGeom prst="rtTriangl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333399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300" name="Oval 3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861" y="2930"/>
                    <a:ext cx="724" cy="720"/>
                  </a:xfrm>
                  <a:prstGeom prst="ellipse">
                    <a:avLst/>
                  </a:prstGeom>
                  <a:solidFill>
                    <a:srgbClr val="007CF8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301" name="AutoShape 3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927" y="2980"/>
                    <a:ext cx="587" cy="503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FFCC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11302" name="Picture 38" descr="BOOK1"/>
                <p:cNvPicPr preferRelativeResize="0">
                  <a:picLocks noChangeAspect="1" noChangeArrowheads="1"/>
                </p:cNvPicPr>
                <p:nvPr/>
              </p:nvPicPr>
              <p:blipFill>
                <a:blip r:embed="rId2">
                  <a:lum bright="-12000" contrast="36000"/>
                </a:blip>
                <a:srcRect/>
                <a:stretch>
                  <a:fillRect/>
                </a:stretch>
              </p:blipFill>
              <p:spPr bwMode="auto">
                <a:xfrm>
                  <a:off x="2425" y="654"/>
                  <a:ext cx="1292" cy="6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11303" name="Group 39"/>
                <p:cNvGrpSpPr>
                  <a:grpSpLocks noChangeAspect="1"/>
                </p:cNvGrpSpPr>
                <p:nvPr/>
              </p:nvGrpSpPr>
              <p:grpSpPr bwMode="auto">
                <a:xfrm>
                  <a:off x="2762" y="345"/>
                  <a:ext cx="635" cy="1206"/>
                  <a:chOff x="4473" y="921"/>
                  <a:chExt cx="3517" cy="4809"/>
                </a:xfrm>
              </p:grpSpPr>
              <p:grpSp>
                <p:nvGrpSpPr>
                  <p:cNvPr id="11304" name="Group 40"/>
                  <p:cNvGrpSpPr>
                    <a:grpSpLocks noChangeAspect="1"/>
                  </p:cNvGrpSpPr>
                  <p:nvPr/>
                </p:nvGrpSpPr>
                <p:grpSpPr bwMode="auto">
                  <a:xfrm rot="-13410320">
                    <a:off x="6608" y="3390"/>
                    <a:ext cx="258" cy="885"/>
                    <a:chOff x="6018" y="921"/>
                    <a:chExt cx="462" cy="2132"/>
                  </a:xfrm>
                </p:grpSpPr>
                <p:sp>
                  <p:nvSpPr>
                    <p:cNvPr id="11305" name="AutoShape 4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246" y="921"/>
                      <a:ext cx="234" cy="2126"/>
                    </a:xfrm>
                    <a:prstGeom prst="rtTriangl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306" name="AutoShape 42"/>
                    <p:cNvSpPr>
                      <a:spLocks noChangeAspect="1" noChangeArrowheads="1"/>
                    </p:cNvSpPr>
                    <p:nvPr/>
                  </p:nvSpPr>
                  <p:spPr bwMode="auto">
                    <a:xfrm flipH="1">
                      <a:off x="6018" y="927"/>
                      <a:ext cx="234" cy="2126"/>
                    </a:xfrm>
                    <a:prstGeom prst="rtTriangle">
                      <a:avLst/>
                    </a:prstGeom>
                    <a:solidFill>
                      <a:srgbClr val="EAEAEA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1307" name="Group 43"/>
                  <p:cNvGrpSpPr>
                    <a:grpSpLocks noChangeAspect="1"/>
                  </p:cNvGrpSpPr>
                  <p:nvPr/>
                </p:nvGrpSpPr>
                <p:grpSpPr bwMode="auto">
                  <a:xfrm rot="-8010320" flipH="1" flipV="1">
                    <a:off x="6630" y="2357"/>
                    <a:ext cx="258" cy="885"/>
                    <a:chOff x="6018" y="921"/>
                    <a:chExt cx="462" cy="2132"/>
                  </a:xfrm>
                </p:grpSpPr>
                <p:sp>
                  <p:nvSpPr>
                    <p:cNvPr id="11308" name="AutoShape 44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246" y="921"/>
                      <a:ext cx="234" cy="2126"/>
                    </a:xfrm>
                    <a:prstGeom prst="rtTriangl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309" name="AutoShape 45"/>
                    <p:cNvSpPr>
                      <a:spLocks noChangeAspect="1" noChangeArrowheads="1"/>
                    </p:cNvSpPr>
                    <p:nvPr/>
                  </p:nvSpPr>
                  <p:spPr bwMode="auto">
                    <a:xfrm flipH="1">
                      <a:off x="6018" y="927"/>
                      <a:ext cx="234" cy="2126"/>
                    </a:xfrm>
                    <a:prstGeom prst="rtTriangle">
                      <a:avLst/>
                    </a:prstGeom>
                    <a:solidFill>
                      <a:srgbClr val="EAEAEA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1310" name="Group 46"/>
                  <p:cNvGrpSpPr>
                    <a:grpSpLocks noChangeAspect="1"/>
                  </p:cNvGrpSpPr>
                  <p:nvPr/>
                </p:nvGrpSpPr>
                <p:grpSpPr bwMode="auto">
                  <a:xfrm rot="-8010320">
                    <a:off x="5575" y="3362"/>
                    <a:ext cx="258" cy="885"/>
                    <a:chOff x="6018" y="921"/>
                    <a:chExt cx="462" cy="2132"/>
                  </a:xfrm>
                </p:grpSpPr>
                <p:sp>
                  <p:nvSpPr>
                    <p:cNvPr id="11311" name="AutoShape 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246" y="921"/>
                      <a:ext cx="234" cy="2126"/>
                    </a:xfrm>
                    <a:prstGeom prst="rtTriangl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312" name="AutoShape 48"/>
                    <p:cNvSpPr>
                      <a:spLocks noChangeAspect="1" noChangeArrowheads="1"/>
                    </p:cNvSpPr>
                    <p:nvPr/>
                  </p:nvSpPr>
                  <p:spPr bwMode="auto">
                    <a:xfrm flipH="1">
                      <a:off x="6018" y="927"/>
                      <a:ext cx="234" cy="2126"/>
                    </a:xfrm>
                    <a:prstGeom prst="rtTriangle">
                      <a:avLst/>
                    </a:prstGeom>
                    <a:solidFill>
                      <a:srgbClr val="EAEAEA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1313" name="Group 49"/>
                  <p:cNvGrpSpPr>
                    <a:grpSpLocks noChangeAspect="1"/>
                  </p:cNvGrpSpPr>
                  <p:nvPr/>
                </p:nvGrpSpPr>
                <p:grpSpPr bwMode="auto">
                  <a:xfrm rot="-13410320" flipH="1" flipV="1">
                    <a:off x="5593" y="2358"/>
                    <a:ext cx="258" cy="885"/>
                    <a:chOff x="6018" y="921"/>
                    <a:chExt cx="462" cy="2132"/>
                  </a:xfrm>
                </p:grpSpPr>
                <p:sp>
                  <p:nvSpPr>
                    <p:cNvPr id="11314" name="AutoShape 50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246" y="921"/>
                      <a:ext cx="234" cy="2126"/>
                    </a:xfrm>
                    <a:prstGeom prst="rtTriangl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315" name="AutoShape 51"/>
                    <p:cNvSpPr>
                      <a:spLocks noChangeAspect="1" noChangeArrowheads="1"/>
                    </p:cNvSpPr>
                    <p:nvPr/>
                  </p:nvSpPr>
                  <p:spPr bwMode="auto">
                    <a:xfrm flipH="1">
                      <a:off x="6018" y="927"/>
                      <a:ext cx="234" cy="2126"/>
                    </a:xfrm>
                    <a:prstGeom prst="rtTriangle">
                      <a:avLst/>
                    </a:prstGeom>
                    <a:solidFill>
                      <a:srgbClr val="EAEAEA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1316" name="Group 5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018" y="921"/>
                    <a:ext cx="462" cy="2132"/>
                    <a:chOff x="6018" y="921"/>
                    <a:chExt cx="462" cy="2132"/>
                  </a:xfrm>
                </p:grpSpPr>
                <p:sp>
                  <p:nvSpPr>
                    <p:cNvPr id="11317" name="AutoShape 5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246" y="921"/>
                      <a:ext cx="234" cy="2126"/>
                    </a:xfrm>
                    <a:prstGeom prst="rtTriangl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318" name="AutoShape 54"/>
                    <p:cNvSpPr>
                      <a:spLocks noChangeAspect="1" noChangeArrowheads="1"/>
                    </p:cNvSpPr>
                    <p:nvPr/>
                  </p:nvSpPr>
                  <p:spPr bwMode="auto">
                    <a:xfrm flipH="1">
                      <a:off x="6018" y="927"/>
                      <a:ext cx="234" cy="2126"/>
                    </a:xfrm>
                    <a:prstGeom prst="rtTriangle">
                      <a:avLst/>
                    </a:prstGeom>
                    <a:solidFill>
                      <a:srgbClr val="EAEAEA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1319" name="AutoShape 55"/>
                  <p:cNvSpPr>
                    <a:spLocks noChangeAspect="1" noChangeArrowheads="1"/>
                  </p:cNvSpPr>
                  <p:nvPr/>
                </p:nvSpPr>
                <p:spPr bwMode="auto">
                  <a:xfrm flipV="1">
                    <a:off x="6235" y="3604"/>
                    <a:ext cx="234" cy="2126"/>
                  </a:xfrm>
                  <a:prstGeom prst="rtTriangle">
                    <a:avLst/>
                  </a:prstGeom>
                  <a:solidFill>
                    <a:srgbClr val="EAEAEA"/>
                  </a:solidFill>
                  <a:ln w="9525">
                    <a:solidFill>
                      <a:srgbClr val="333399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320" name="AutoShape 56"/>
                  <p:cNvSpPr>
                    <a:spLocks noChangeAspect="1" noChangeArrowheads="1"/>
                  </p:cNvSpPr>
                  <p:nvPr/>
                </p:nvSpPr>
                <p:spPr bwMode="auto">
                  <a:xfrm flipH="1" flipV="1">
                    <a:off x="6007" y="3598"/>
                    <a:ext cx="234" cy="2126"/>
                  </a:xfrm>
                  <a:prstGeom prst="rtTriangl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333399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11321" name="Group 57"/>
                  <p:cNvGrpSpPr>
                    <a:grpSpLocks noChangeAspect="1"/>
                  </p:cNvGrpSpPr>
                  <p:nvPr/>
                </p:nvGrpSpPr>
                <p:grpSpPr bwMode="auto">
                  <a:xfrm rot="5400000">
                    <a:off x="7011" y="2568"/>
                    <a:ext cx="462" cy="1496"/>
                    <a:chOff x="6018" y="921"/>
                    <a:chExt cx="462" cy="2132"/>
                  </a:xfrm>
                </p:grpSpPr>
                <p:sp>
                  <p:nvSpPr>
                    <p:cNvPr id="11322" name="AutoShape 5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6246" y="921"/>
                      <a:ext cx="234" cy="2126"/>
                    </a:xfrm>
                    <a:prstGeom prst="rtTriangle">
                      <a:avLst/>
                    </a:prstGeom>
                    <a:solidFill>
                      <a:srgbClr val="C0C0C0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323" name="AutoShape 59"/>
                    <p:cNvSpPr>
                      <a:spLocks noChangeAspect="1" noChangeArrowheads="1"/>
                    </p:cNvSpPr>
                    <p:nvPr/>
                  </p:nvSpPr>
                  <p:spPr bwMode="auto">
                    <a:xfrm flipH="1">
                      <a:off x="6018" y="927"/>
                      <a:ext cx="234" cy="2126"/>
                    </a:xfrm>
                    <a:prstGeom prst="rtTriangle">
                      <a:avLst/>
                    </a:prstGeom>
                    <a:solidFill>
                      <a:srgbClr val="EAEAEA"/>
                    </a:solidFill>
                    <a:ln w="9525">
                      <a:solidFill>
                        <a:srgbClr val="333399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1324" name="AutoShape 60"/>
                  <p:cNvSpPr>
                    <a:spLocks noChangeAspect="1" noChangeArrowheads="1"/>
                  </p:cNvSpPr>
                  <p:nvPr/>
                </p:nvSpPr>
                <p:spPr bwMode="auto">
                  <a:xfrm rot="16200000" flipH="1">
                    <a:off x="5102" y="2672"/>
                    <a:ext cx="234" cy="1492"/>
                  </a:xfrm>
                  <a:prstGeom prst="rtTriangle">
                    <a:avLst/>
                  </a:prstGeom>
                  <a:solidFill>
                    <a:srgbClr val="EAEAEA"/>
                  </a:solidFill>
                  <a:ln w="9525">
                    <a:solidFill>
                      <a:srgbClr val="333399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325" name="AutoShape 61"/>
                  <p:cNvSpPr>
                    <a:spLocks noChangeAspect="1" noChangeArrowheads="1"/>
                  </p:cNvSpPr>
                  <p:nvPr/>
                </p:nvSpPr>
                <p:spPr bwMode="auto">
                  <a:xfrm rot="-5400000">
                    <a:off x="5106" y="2444"/>
                    <a:ext cx="234" cy="1492"/>
                  </a:xfrm>
                  <a:prstGeom prst="rtTriangle">
                    <a:avLst/>
                  </a:prstGeom>
                  <a:solidFill>
                    <a:srgbClr val="C0C0C0"/>
                  </a:solidFill>
                  <a:ln w="9525">
                    <a:solidFill>
                      <a:srgbClr val="333399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326" name="Oval 6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861" y="2930"/>
                    <a:ext cx="724" cy="720"/>
                  </a:xfrm>
                  <a:prstGeom prst="ellipse">
                    <a:avLst/>
                  </a:prstGeom>
                  <a:solidFill>
                    <a:srgbClr val="007CF8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327" name="AutoShape 6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5927" y="2980"/>
                    <a:ext cx="587" cy="503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FFCC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sp>
          <p:nvSpPr>
            <p:cNvPr id="11328" name="Text Box 64"/>
            <p:cNvSpPr txBox="1">
              <a:spLocks noChangeArrowheads="1"/>
            </p:cNvSpPr>
            <p:nvPr/>
          </p:nvSpPr>
          <p:spPr bwMode="auto">
            <a:xfrm>
              <a:off x="7031" y="6343"/>
              <a:ext cx="2187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defTabSz="957263"/>
              <a:r>
                <a:rPr lang="ru-RU" sz="600">
                  <a:latin typeface="Times New Roman" pitchFamily="18" charset="0"/>
                </a:rPr>
                <a:t>607 Учебно-методический центр по ГО и ЧС Курской области</a:t>
              </a:r>
            </a:p>
            <a:p>
              <a:pPr algn="r" defTabSz="957263"/>
              <a:r>
                <a:rPr lang="ru-RU" sz="600">
                  <a:latin typeface="Times New Roman" pitchFamily="18" charset="0"/>
                </a:rPr>
                <a:t>г.Курск, ул.Тускарная, 33д                          Тел.(факс): 52-08-30</a:t>
              </a:r>
            </a:p>
          </p:txBody>
        </p:sp>
      </p:grpSp>
      <p:sp>
        <p:nvSpPr>
          <p:cNvPr id="11329" name="Text Box 65"/>
          <p:cNvSpPr txBox="1">
            <a:spLocks noChangeArrowheads="1"/>
          </p:cNvSpPr>
          <p:nvPr/>
        </p:nvSpPr>
        <p:spPr bwMode="auto">
          <a:xfrm>
            <a:off x="0" y="0"/>
            <a:ext cx="9739346" cy="6500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9372" tIns="29686" rIns="59372" bIns="29686"/>
          <a:lstStyle/>
          <a:p>
            <a:pPr algn="ctr" defTabSz="957263">
              <a:spcAft>
                <a:spcPts val="388"/>
              </a:spcAft>
            </a:pPr>
            <a:r>
              <a:rPr lang="ru-RU" sz="1300" b="1" dirty="0">
                <a:solidFill>
                  <a:srgbClr val="663300"/>
                </a:solidFill>
              </a:rPr>
              <a:t>ЕСЛИ ОБНАРУЖЕНО ВЗРЫВНОЕ УСТРОЙСТВО</a:t>
            </a:r>
          </a:p>
        </p:txBody>
      </p:sp>
      <p:sp>
        <p:nvSpPr>
          <p:cNvPr id="11330" name="Text Box 66"/>
          <p:cNvSpPr txBox="1">
            <a:spLocks noChangeArrowheads="1"/>
          </p:cNvSpPr>
          <p:nvPr/>
        </p:nvSpPr>
        <p:spPr bwMode="auto">
          <a:xfrm>
            <a:off x="5094288" y="842963"/>
            <a:ext cx="4478337" cy="240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9372" tIns="29686" rIns="59372" bIns="29686"/>
          <a:lstStyle/>
          <a:p>
            <a:pPr indent="111125" algn="just" defTabSz="957263"/>
            <a:r>
              <a:rPr lang="ru-RU" sz="1100" b="1"/>
              <a:t>попросить задержаться лиц, обнаруживших находку, до прибытия оперативно-следственной группы или записать их данные для снятия в дальнейшем свидетельских показаний;</a:t>
            </a:r>
          </a:p>
          <a:p>
            <a:pPr indent="111125" algn="just" defTabSz="957263"/>
            <a:r>
              <a:rPr lang="ru-RU" sz="1100" b="1"/>
              <a:t>ни при каких обстоятельствах не предпринимать никаких самостоятельных действий с взрывным устройством или подозрительным предметом: не приближаться к находке, не трогать ее, не вскрывать и не перемещать;</a:t>
            </a:r>
          </a:p>
          <a:p>
            <a:pPr indent="111125" algn="just" defTabSz="957263"/>
            <a:r>
              <a:rPr lang="ru-RU" sz="1100" b="1"/>
              <a:t>зафиксировать время обнаружения подозрительного объекта.</a:t>
            </a:r>
          </a:p>
          <a:p>
            <a:pPr indent="111125" algn="just" defTabSz="957263"/>
            <a:r>
              <a:rPr lang="ru-RU" sz="1100" b="1">
                <a:solidFill>
                  <a:srgbClr val="FF0000"/>
                </a:solidFill>
              </a:rPr>
              <a:t>ПОМНИТЕ:</a:t>
            </a:r>
            <a:r>
              <a:rPr lang="ru-RU" sz="1100" b="1" i="1"/>
              <a:t> </a:t>
            </a:r>
            <a:r>
              <a:rPr lang="ru-RU" sz="1100" b="1"/>
              <a:t>внешний вид предмета может скрывать его настоящее назначение. В качестве камуфляжа для взрывных устройств используются обычные бытовые предметы: сумки, пакеты, свертки, коробки, игрушки и т.п.</a:t>
            </a:r>
          </a:p>
          <a:p>
            <a:pPr indent="111125" algn="just" defTabSz="957263"/>
            <a:endParaRPr lang="ru-RU" sz="1100" b="1"/>
          </a:p>
        </p:txBody>
      </p:sp>
      <p:sp>
        <p:nvSpPr>
          <p:cNvPr id="11331" name="Text Box 67"/>
          <p:cNvSpPr txBox="1">
            <a:spLocks noChangeArrowheads="1"/>
          </p:cNvSpPr>
          <p:nvPr/>
        </p:nvSpPr>
        <p:spPr bwMode="auto">
          <a:xfrm>
            <a:off x="282575" y="889000"/>
            <a:ext cx="4478338" cy="189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indent="111125" algn="just" defTabSz="957263"/>
            <a:r>
              <a:rPr lang="ru-RU" sz="1100" b="1" dirty="0">
                <a:solidFill>
                  <a:srgbClr val="FF0000"/>
                </a:solidFill>
              </a:rPr>
              <a:t>Взрыв </a:t>
            </a:r>
            <a:r>
              <a:rPr lang="ru-RU" sz="1100" b="1" dirty="0"/>
              <a:t>– это происходящее внезапно (стремительно</a:t>
            </a:r>
            <a:r>
              <a:rPr lang="ru-RU" sz="1100" b="1"/>
              <a:t>, </a:t>
            </a:r>
            <a:r>
              <a:rPr lang="ru-RU" sz="1100" b="1" smtClean="0"/>
              <a:t>мгновенно</a:t>
            </a:r>
            <a:r>
              <a:rPr lang="ru-RU" sz="1100" b="1" dirty="0"/>
              <a:t>) событие, при котором возникает кратковременный процесс превращения вещества с выделением большого количества энергии в ограниченном объеме.</a:t>
            </a:r>
          </a:p>
          <a:p>
            <a:pPr indent="111125" algn="just" defTabSz="957263"/>
            <a:r>
              <a:rPr lang="ru-RU" sz="1100" b="1" dirty="0"/>
              <a:t>В случае обнаружения подозрительного предмета следует немедленно сообщить об этом в правоохранительные </a:t>
            </a:r>
            <a:r>
              <a:rPr lang="ru-RU" sz="1100" b="1" dirty="0" smtClean="0"/>
              <a:t>органы</a:t>
            </a:r>
            <a:r>
              <a:rPr lang="ru-RU" sz="1100" b="1" dirty="0"/>
              <a:t>. До прибытия оперативно-следственных групп надо </a:t>
            </a:r>
            <a:r>
              <a:rPr lang="ru-RU" sz="1100" b="1" dirty="0" smtClean="0"/>
              <a:t>удалить </a:t>
            </a:r>
            <a:r>
              <a:rPr lang="ru-RU" sz="1100" b="1" dirty="0"/>
              <a:t>окружающих от опасного объекта на безопасное </a:t>
            </a:r>
            <a:r>
              <a:rPr lang="ru-RU" sz="1100" b="1" dirty="0" smtClean="0"/>
              <a:t>расстояние</a:t>
            </a:r>
            <a:r>
              <a:rPr lang="ru-RU" sz="1100" b="1" dirty="0"/>
              <a:t>.</a:t>
            </a:r>
          </a:p>
          <a:p>
            <a:pPr indent="111125" algn="ctr" defTabSz="957263"/>
            <a:endParaRPr lang="ru-RU" sz="500" b="1" dirty="0"/>
          </a:p>
          <a:p>
            <a:pPr indent="111125" algn="ctr" defTabSz="957263"/>
            <a:r>
              <a:rPr lang="ru-RU" sz="1000" dirty="0"/>
              <a:t>Радиус безопасности при эвакуации и оцеплении в случае обнаружения подозрительного предмета или взрывного устройства</a:t>
            </a:r>
          </a:p>
        </p:txBody>
      </p:sp>
      <p:sp>
        <p:nvSpPr>
          <p:cNvPr id="11433" name="Text Box 169"/>
          <p:cNvSpPr txBox="1">
            <a:spLocks noChangeArrowheads="1"/>
          </p:cNvSpPr>
          <p:nvPr/>
        </p:nvSpPr>
        <p:spPr bwMode="auto">
          <a:xfrm>
            <a:off x="282575" y="5414963"/>
            <a:ext cx="4478338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indent="111125" defTabSz="957263"/>
            <a:r>
              <a:rPr lang="ru-RU" sz="1100" b="1"/>
              <a:t>Кроме того, необходимо:</a:t>
            </a:r>
          </a:p>
          <a:p>
            <a:pPr indent="111125" algn="just" defTabSz="957263"/>
            <a:r>
              <a:rPr lang="ru-RU" sz="1100" b="1"/>
              <a:t>обеспечить беспрепятственный проезд к месту обнаружения подозрительного предмета автомашинам правоохранитель-ных органов, «скорой помощи», противопожарной службы, а также сотрудников МЧС РФ, служб эксплуатации;</a:t>
            </a:r>
          </a:p>
        </p:txBody>
      </p:sp>
      <p:pic>
        <p:nvPicPr>
          <p:cNvPr id="11563" name="Picture 299" descr="Мешок и образец аммиачной селитры."/>
          <p:cNvPicPr>
            <a:picLocks noChangeAspect="1" noChangeArrowheads="1"/>
          </p:cNvPicPr>
          <p:nvPr>
            <p:ph sz="quarter" idx="1"/>
          </p:nvPr>
        </p:nvPicPr>
        <p:blipFill>
          <a:blip r:embed="rId3">
            <a:lum contrast="6000"/>
          </a:blip>
          <a:srcRect/>
          <a:stretch>
            <a:fillRect/>
          </a:stretch>
        </p:blipFill>
        <p:spPr>
          <a:xfrm>
            <a:off x="8585200" y="3244850"/>
            <a:ext cx="942975" cy="1235075"/>
          </a:xfrm>
          <a:noFill/>
          <a:ln/>
        </p:spPr>
      </p:pic>
      <p:pic>
        <p:nvPicPr>
          <p:cNvPr id="11559" name="Picture 295" descr="Банка с алюминиевой пудрой."/>
          <p:cNvPicPr>
            <a:picLocks noChangeAspect="1" noChangeArrowheads="1"/>
          </p:cNvPicPr>
          <p:nvPr>
            <p:ph sz="quarter" idx="2"/>
          </p:nvPr>
        </p:nvPicPr>
        <p:blipFill>
          <a:blip r:embed="rId4" r:link="rId5"/>
          <a:srcRect/>
          <a:stretch>
            <a:fillRect/>
          </a:stretch>
        </p:blipFill>
        <p:spPr>
          <a:xfrm>
            <a:off x="5189538" y="3244850"/>
            <a:ext cx="942975" cy="1235075"/>
          </a:xfrm>
          <a:noFill/>
          <a:ln/>
        </p:spPr>
      </p:pic>
      <p:pic>
        <p:nvPicPr>
          <p:cNvPr id="11565" name="Picture 301" descr="Пластиковая бутылка из под минеральной воды, наполненная взрывчатым веществом."/>
          <p:cNvPicPr>
            <a:picLocks noChangeAspect="1" noChangeArrowheads="1"/>
          </p:cNvPicPr>
          <p:nvPr>
            <p:ph sz="quarter" idx="3"/>
          </p:nvPr>
        </p:nvPicPr>
        <p:blipFill>
          <a:blip r:embed="rId6"/>
          <a:srcRect/>
          <a:stretch>
            <a:fillRect/>
          </a:stretch>
        </p:blipFill>
        <p:spPr>
          <a:xfrm>
            <a:off x="6321425" y="3244850"/>
            <a:ext cx="942975" cy="1235075"/>
          </a:xfrm>
          <a:noFill/>
          <a:ln/>
        </p:spPr>
      </p:pic>
      <p:pic>
        <p:nvPicPr>
          <p:cNvPr id="11568" name="Picture 304" descr="Банка из под детского питания."/>
          <p:cNvPicPr>
            <a:picLocks noChangeAspect="1" noChangeArrowheads="1"/>
          </p:cNvPicPr>
          <p:nvPr>
            <p:ph sz="quarter" idx="4"/>
          </p:nvPr>
        </p:nvPicPr>
        <p:blipFill>
          <a:blip r:embed="rId7"/>
          <a:srcRect/>
          <a:stretch>
            <a:fillRect/>
          </a:stretch>
        </p:blipFill>
        <p:spPr>
          <a:xfrm>
            <a:off x="7453313" y="3244850"/>
            <a:ext cx="942975" cy="1235075"/>
          </a:xfrm>
          <a:noFill/>
          <a:ln/>
        </p:spPr>
      </p:pic>
      <p:pic>
        <p:nvPicPr>
          <p:cNvPr id="11571" name="Picture 307" descr="Части штатных боеприпасов которые используются для изготовления самодельных электродетонаторов.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767513" y="4629150"/>
            <a:ext cx="1179512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572" name="Picture 308" descr="Компоненты самодельного электродетонатора, изготовленного из взрывателя 23 мм. снаряда.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018463" y="4629150"/>
            <a:ext cx="1179512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573" name="Picture 309" descr="Штатные боеприпасы от подствольного гранатомета.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518150" y="4637088"/>
            <a:ext cx="1179513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5" name="Text Box 311"/>
          <p:cNvSpPr txBox="1">
            <a:spLocks noChangeArrowheads="1"/>
          </p:cNvSpPr>
          <p:nvPr/>
        </p:nvSpPr>
        <p:spPr bwMode="auto">
          <a:xfrm>
            <a:off x="5048250" y="5616575"/>
            <a:ext cx="4479925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957263"/>
            <a:r>
              <a:rPr lang="ru-RU" sz="1000" i="1"/>
              <a:t>Фотографии взрывных устройств и их компонентов, изготовленных из штатных боеприпасов, аммиачной селитры и алюминиевой пудры, изъятых в процессе оперативно-розыскных мероприятий оперработниками ФСБ России</a:t>
            </a:r>
            <a:endParaRPr lang="ru-RU" sz="1600"/>
          </a:p>
        </p:txBody>
      </p:sp>
      <p:graphicFrame>
        <p:nvGraphicFramePr>
          <p:cNvPr id="11619" name="Group 355"/>
          <p:cNvGraphicFramePr>
            <a:graphicFrameLocks noGrp="1"/>
          </p:cNvGraphicFramePr>
          <p:nvPr/>
        </p:nvGraphicFramePr>
        <p:xfrm>
          <a:off x="612775" y="2782888"/>
          <a:ext cx="3795713" cy="2595567"/>
        </p:xfrm>
        <a:graphic>
          <a:graphicData uri="http://schemas.openxmlformats.org/drawingml/2006/table">
            <a:tbl>
              <a:tblPr/>
              <a:tblGrid>
                <a:gridCol w="2617788"/>
                <a:gridCol w="1177925"/>
              </a:tblGrid>
              <a:tr h="214313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Граната РГД-5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 менее 50 м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Граната Ф-1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 менее 200 м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Тротиловая шашка массой 200 граммов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 м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Тротиловая шашка массой 400 граммов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 м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Пивная банка 0,33 литра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 м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Мина МОН-50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 м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Портфель (кейс)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230 м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Дорожный чемодан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 м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Автомобиль типа «Жигули»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460 м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Автомобиль типа «Волга»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580 м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Микроавтобус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920 м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Грузовая машина (фургон)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5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1240 м</a:t>
                      </a:r>
                    </a:p>
                  </a:txBody>
                  <a:tcPr marL="59372" marR="59372" marT="29686" marB="29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319</Words>
  <Application>Microsoft PowerPoint</Application>
  <PresentationFormat>Лист A4 (210x297 мм)</PresentationFormat>
  <Paragraphs>39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Оформление по умолчанию</vt:lpstr>
      <vt:lpstr>Слайд 1</vt:lpstr>
    </vt:vector>
  </TitlesOfParts>
  <Company>607 УМЦ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Раева Татьяна Евгеньевна</cp:lastModifiedBy>
  <cp:revision>148</cp:revision>
  <dcterms:created xsi:type="dcterms:W3CDTF">2005-02-28T13:02:16Z</dcterms:created>
  <dcterms:modified xsi:type="dcterms:W3CDTF">2018-09-18T06:28:11Z</dcterms:modified>
</cp:coreProperties>
</file>